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38" r:id="rId3"/>
    <p:sldId id="351" r:id="rId4"/>
    <p:sldId id="352" r:id="rId5"/>
    <p:sldId id="353" r:id="rId6"/>
    <p:sldId id="345" r:id="rId7"/>
    <p:sldId id="326" r:id="rId8"/>
    <p:sldId id="342" r:id="rId9"/>
    <p:sldId id="328" r:id="rId10"/>
    <p:sldId id="343" r:id="rId11"/>
    <p:sldId id="318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A8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38" autoAdjust="0"/>
    <p:restoredTop sz="96035" autoAdjust="0"/>
  </p:normalViewPr>
  <p:slideViewPr>
    <p:cSldViewPr>
      <p:cViewPr>
        <p:scale>
          <a:sx n="90" d="100"/>
          <a:sy n="90" d="100"/>
        </p:scale>
        <p:origin x="1643" y="13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Τίτλο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22" name="Υπότιτλο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37D-E7E4-4FD5-A2CA-91E56331621F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20" name="Θέση υποσέλιδου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Θέση αριθμού διαφάνειας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247D-A9BD-472C-8352-1F57D30C3BC2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Έλλειψη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Έλλειψη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37D-E7E4-4FD5-A2CA-91E56331621F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247D-A9BD-472C-8352-1F57D30C3B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37D-E7E4-4FD5-A2CA-91E56331621F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247D-A9BD-472C-8352-1F57D30C3B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37D-E7E4-4FD5-A2CA-91E56331621F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247D-A9BD-472C-8352-1F57D30C3B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37D-E7E4-4FD5-A2CA-91E56331621F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247D-A9BD-472C-8352-1F57D30C3BC2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Ορθογώνιο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Έλλειψη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Έλλειψη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37D-E7E4-4FD5-A2CA-91E56331621F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247D-A9BD-472C-8352-1F57D30C3B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37D-E7E4-4FD5-A2CA-91E56331621F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247D-A9BD-472C-8352-1F57D30C3B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37D-E7E4-4FD5-A2CA-91E56331621F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247D-A9BD-472C-8352-1F57D30C3B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37D-E7E4-4FD5-A2CA-91E56331621F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247D-A9BD-472C-8352-1F57D30C3BC2}" type="slidenum">
              <a:rPr lang="el-GR" smtClean="0"/>
              <a:t>‹#›</a:t>
            </a:fld>
            <a:endParaRPr lang="el-GR"/>
          </a:p>
        </p:txBody>
      </p:sp>
      <p:sp>
        <p:nvSpPr>
          <p:cNvPr id="6" name="Ορθογώνιο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37D-E7E4-4FD5-A2CA-91E56331621F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247D-A9BD-472C-8352-1F57D30C3B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37D-E7E4-4FD5-A2CA-91E56331621F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1247D-A9BD-472C-8352-1F57D30C3BC2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Ορθογώνιο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Διάγραμμα ροής: Διεργασία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Διάγραμμα ροής: Διεργασία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Πίτα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Έλλειψη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Κουλούρα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Ορθογώνιο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Θέση τίτλου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9" name="Θέση κειμένου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24" name="Θέση ημερομηνίας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A9EE37D-E7E4-4FD5-A2CA-91E56331621F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Θέση αριθμού διαφάνειας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E61247D-A9BD-472C-8352-1F57D30C3BC2}" type="slidenum">
              <a:rPr lang="el-GR" smtClean="0"/>
              <a:t>‹#›</a:t>
            </a:fld>
            <a:endParaRPr lang="el-GR"/>
          </a:p>
        </p:txBody>
      </p:sp>
      <p:sp>
        <p:nvSpPr>
          <p:cNvPr id="15" name="Ορθογώνιο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eliosloumakis@gmail.com" TargetMode="External"/><Relationship Id="rId2" Type="http://schemas.openxmlformats.org/officeDocument/2006/relationships/hyperlink" Target="http://www.spef.gr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ef.g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mailto:steliosloumakis@gmai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75765" y="4928912"/>
            <a:ext cx="7288614" cy="1416125"/>
          </a:xfrm>
        </p:spPr>
        <p:txBody>
          <a:bodyPr>
            <a:normAutofit fontScale="25000" lnSpcReduction="20000"/>
          </a:bodyPr>
          <a:lstStyle/>
          <a:p>
            <a:endParaRPr lang="el-GR" dirty="0"/>
          </a:p>
          <a:p>
            <a:r>
              <a:rPr lang="el-G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Δρ. Στυλιανός Λουμάκης</a:t>
            </a:r>
          </a:p>
          <a:p>
            <a:r>
              <a:rPr lang="el-GR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Διδάκτωρ Μηχανικός ΕΜΠ</a:t>
            </a:r>
          </a:p>
          <a:p>
            <a:r>
              <a:rPr lang="el-GR" sz="4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Διπλ</a:t>
            </a:r>
            <a:r>
              <a:rPr lang="el-GR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 Χημικός Μηχανικός ΕΜΠ</a:t>
            </a:r>
            <a:endParaRPr lang="en-US" sz="4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MBA, University of Portsmouth UK</a:t>
            </a:r>
          </a:p>
          <a:p>
            <a:r>
              <a:rPr lang="el-G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Πρόεδρος Συνδέσμου Παραγωγών Ενέργειας με </a:t>
            </a:r>
            <a:r>
              <a:rPr lang="el-GR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Φωτοβολταϊκά</a:t>
            </a:r>
            <a:r>
              <a:rPr lang="el-G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l-GR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ΣΠΕΦ</a:t>
            </a:r>
            <a:r>
              <a:rPr lang="en-US" sz="5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www.spef.gr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l-G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r>
              <a:rPr lang="el-GR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Κιν</a:t>
            </a:r>
            <a:r>
              <a:rPr lang="el-G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.: 6944 777 331, </a:t>
            </a:r>
            <a:r>
              <a:rPr lang="en-US" sz="4300" dirty="0">
                <a:solidFill>
                  <a:srgbClr val="8DC7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steliosloumakis@gmail.com</a:t>
            </a:r>
            <a:endParaRPr lang="en-US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utoShape 2" descr="Αποτέλεσμα εικόνας για απ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45224"/>
            <a:ext cx="1547664" cy="875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381E7B60-1912-DD08-B03E-AA65F40752AB}"/>
              </a:ext>
            </a:extLst>
          </p:cNvPr>
          <p:cNvSpPr txBox="1">
            <a:spLocks/>
          </p:cNvSpPr>
          <p:nvPr/>
        </p:nvSpPr>
        <p:spPr>
          <a:xfrm>
            <a:off x="1403648" y="729869"/>
            <a:ext cx="6988409" cy="28111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l-G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Αθήνα 6 Νοεμβρίου 2024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el-GR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Τίτλος 1">
            <a:extLst>
              <a:ext uri="{FF2B5EF4-FFF2-40B4-BE49-F238E27FC236}">
                <a16:creationId xmlns:a16="http://schemas.microsoft.com/office/drawing/2014/main" id="{E18E7BFB-4867-8C02-44B2-1BD90C2BFCF1}"/>
              </a:ext>
            </a:extLst>
          </p:cNvPr>
          <p:cNvSpPr txBox="1">
            <a:spLocks/>
          </p:cNvSpPr>
          <p:nvPr/>
        </p:nvSpPr>
        <p:spPr>
          <a:xfrm>
            <a:off x="1044027" y="4090571"/>
            <a:ext cx="7848869" cy="64807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l-G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Υψηλή διείσδυση </a:t>
            </a:r>
            <a:r>
              <a:rPr lang="el-GR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φωτοβολταϊκών</a:t>
            </a:r>
            <a:r>
              <a:rPr lang="el-G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και ΑΠΕ, πτώση κόστους ρεύματος για τον καταναλωτή, προκλήσεις και προοπτικές</a:t>
            </a:r>
          </a:p>
        </p:txBody>
      </p:sp>
      <p:pic>
        <p:nvPicPr>
          <p:cNvPr id="7" name="Picture 2" descr="Diverse range of topics to be discussed in this year's “Energy and  Development” Conference, to be held in Athens on November 6-7 - Institute  of Energy for South-East Europe">
            <a:extLst>
              <a:ext uri="{FF2B5EF4-FFF2-40B4-BE49-F238E27FC236}">
                <a16:creationId xmlns:a16="http://schemas.microsoft.com/office/drawing/2014/main" id="{75B03336-7460-E106-7873-37250DD04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441" y="956082"/>
            <a:ext cx="4932040" cy="277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512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784E6651-5A1D-63C4-514B-14DEFF9EFF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937"/>
            <a:ext cx="1547664" cy="875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Τίτλος 1">
            <a:extLst>
              <a:ext uri="{FF2B5EF4-FFF2-40B4-BE49-F238E27FC236}">
                <a16:creationId xmlns:a16="http://schemas.microsoft.com/office/drawing/2014/main" id="{4B113D1B-2418-2E18-8A32-CE3EA9F93BDB}"/>
              </a:ext>
            </a:extLst>
          </p:cNvPr>
          <p:cNvSpPr txBox="1">
            <a:spLocks/>
          </p:cNvSpPr>
          <p:nvPr/>
        </p:nvSpPr>
        <p:spPr>
          <a:xfrm>
            <a:off x="1475656" y="156522"/>
            <a:ext cx="6192688" cy="68019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2000" b="1" dirty="0">
                <a:latin typeface="Calibri" panose="020F0502020204030204" pitchFamily="34" charset="0"/>
                <a:cs typeface="Calibri" panose="020F0502020204030204" pitchFamily="34" charset="0"/>
              </a:rPr>
              <a:t>Ως κατακλείδα - 2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E5A299-E6CA-06D5-5BA8-95723C9CE497}"/>
              </a:ext>
            </a:extLst>
          </p:cNvPr>
          <p:cNvSpPr txBox="1"/>
          <p:nvPr/>
        </p:nvSpPr>
        <p:spPr>
          <a:xfrm>
            <a:off x="971600" y="1268760"/>
            <a:ext cx="8064896" cy="50774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Τα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δίκτυα μόνο μεταφέρουν την ενέργεια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σε διαφορετική τοποθεσία για κατανάλωση, εφόσον υπάρχει ζήτηση.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Στην πραγματικότητα οι περικοπές θα είναι ακόμη μεγαλύτερες απ’ όσες προδιαγράφει το ετήσιο ισοζύγιο ενέργειας.  Τούτο έχει να κάνει με την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τήρηση του ισοζυγίου ισχύος στον πραγματικό χρόνο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που εισάγει μια δεύτερη διάσταση.  Η ανισορροπία του ισοζυγίου ισχύος, ωστόσο, μπορεί να αμβλυνθεί με την αποθήκευση.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Τα </a:t>
            </a:r>
            <a:r>
              <a:rPr lang="el-GR" sz="14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φωτοβολταϊκά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θα πληγούν περισσότερο με περικοπές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από κάθε άλλη τεχνολογία ΑΠΕ λόγω της χρονικά συγκεντρωτικής λειτουργίας τους.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Αναφορικά με τις διεθνείς διασυνδέσεις,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οι εξαγωγές και το οικονομικό όφελος τους οπωσδήποτε δεν είναι διασφαλισμένα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δεδομένων των μηδενικών / αρνητικών τιμών στις γειτονικές χώρες της Ε.Ε. που αναπτύσσουν επίσης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φωτοβολταϊκά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με φρενήρεις ρυθμούς, καθώς και του πανευρωπαϊκού συστήματος διαμόρφωσης των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χονδρεμπορικών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τιμών (</a:t>
            </a:r>
            <a:r>
              <a:rPr lang="en-US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marginal pricing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market coupling)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Οι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σχεδιαζόμενες διασυνδέσεις με Β. Αφρική και Μ. Ανατολή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θα είναι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εισαγωγικού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ως επί τω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πλείστον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χαρακτήρα για τη χώρα μας, όποτε αναμένεται να επιτείνουν την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υπερδυναμικότητα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έτι περαιτέρω.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Σε κάθε περίπτωση η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ανάσχεση του υπερβολικού επενδυτικού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ενδιαφέροντος στα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φωτοβολταϊκά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και εν γένει τις ΑΠΕ,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περιλαμβανομένων των προγραμμάτων </a:t>
            </a:r>
            <a:r>
              <a:rPr lang="el-GR" sz="14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αυτοπαραγωγής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είναι ο μόνος τρόπος για τη συγκράτηση οδυνηρών για τις επενδύσεις ανισορροπιών.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Προγράμματα </a:t>
            </a:r>
            <a:r>
              <a:rPr lang="el-GR" sz="14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αυτοπαραγωγής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χωρίς καν συνολικό όριο ποσόστωσης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εγκυμονούν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μακροχρόνιες και μη αναστρέψιμες συνέπειες στα ίδια καθώς συνολικά στις επενδύσεις ΑΠΕ. </a:t>
            </a:r>
          </a:p>
        </p:txBody>
      </p:sp>
      <p:pic>
        <p:nvPicPr>
          <p:cNvPr id="2" name="Picture 2" descr="ΙΕΝΕ – Παρουσίαση Ετήσιας Έκθεσης ▫ Ο Ελληνικός Ενεργειακός Τομέας 2023 –  DIPLOMATIC POINT">
            <a:extLst>
              <a:ext uri="{FF2B5EF4-FFF2-40B4-BE49-F238E27FC236}">
                <a16:creationId xmlns:a16="http://schemas.microsoft.com/office/drawing/2014/main" id="{7F71DFD8-B415-CC00-7060-30B7BEC4F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3777" cy="875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614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/>
        </p:nvSpPr>
        <p:spPr>
          <a:xfrm>
            <a:off x="3923928" y="2780928"/>
            <a:ext cx="201622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Ευχαριστώ!</a:t>
            </a: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937"/>
            <a:ext cx="1547664" cy="875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Υπότιτλος 2">
            <a:extLst>
              <a:ext uri="{FF2B5EF4-FFF2-40B4-BE49-F238E27FC236}">
                <a16:creationId xmlns:a16="http://schemas.microsoft.com/office/drawing/2014/main" id="{2B3487EA-D458-C3B8-3622-6B3BF59C947B}"/>
              </a:ext>
            </a:extLst>
          </p:cNvPr>
          <p:cNvSpPr txBox="1">
            <a:spLocks/>
          </p:cNvSpPr>
          <p:nvPr/>
        </p:nvSpPr>
        <p:spPr>
          <a:xfrm>
            <a:off x="1223473" y="4869160"/>
            <a:ext cx="7288614" cy="141612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None/>
            </a:pPr>
            <a:endParaRPr lang="el-GR" dirty="0"/>
          </a:p>
          <a:p>
            <a:pPr marL="82296" indent="0">
              <a:buNone/>
            </a:pPr>
            <a:r>
              <a:rPr lang="el-G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Δρ. Στυλιανός Λουμάκης</a:t>
            </a:r>
          </a:p>
          <a:p>
            <a:pPr marL="82296" indent="0">
              <a:buNone/>
            </a:pPr>
            <a:r>
              <a:rPr lang="el-GR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Διδάκτωρ Μηχανικός ΕΜΠ</a:t>
            </a:r>
          </a:p>
          <a:p>
            <a:pPr marL="82296" indent="0">
              <a:buNone/>
            </a:pPr>
            <a:r>
              <a:rPr lang="el-GR" sz="4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Διπλ</a:t>
            </a:r>
            <a:r>
              <a:rPr lang="el-GR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 Χημικός Μηχανικός ΕΜΠ</a:t>
            </a:r>
            <a:endParaRPr lang="en-US" sz="4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2296" indent="0">
              <a:buNone/>
            </a:pPr>
            <a:r>
              <a:rPr lang="en-US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MBA, University of Portsmouth UK</a:t>
            </a:r>
          </a:p>
          <a:p>
            <a:pPr marL="82296" indent="0">
              <a:buNone/>
            </a:pPr>
            <a:r>
              <a:rPr lang="el-G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Πρόεδρος Συνδέσμου Παραγωγών Ενέργειας με </a:t>
            </a:r>
            <a:r>
              <a:rPr lang="el-GR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Φωτοβολταϊκά</a:t>
            </a:r>
            <a:r>
              <a:rPr lang="el-G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l-GR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ΣΠΕΦ</a:t>
            </a:r>
            <a:r>
              <a:rPr lang="en-US" sz="5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www.spef.gr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l-G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82296" indent="0">
              <a:buNone/>
            </a:pPr>
            <a:r>
              <a:rPr lang="el-GR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Κιν</a:t>
            </a:r>
            <a:r>
              <a:rPr lang="el-G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.: 6944 777 331, </a:t>
            </a:r>
            <a:r>
              <a:rPr lang="en-US" sz="4300" dirty="0">
                <a:solidFill>
                  <a:srgbClr val="8DC7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steliosloumakis@gmail.com</a:t>
            </a:r>
            <a:endParaRPr lang="en-US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2296" indent="0">
              <a:buNone/>
            </a:pPr>
            <a:endParaRPr lang="en-US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2296" indent="0">
              <a:buNone/>
            </a:pP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2296" indent="0">
              <a:buNone/>
            </a:pP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 descr="ΙΕΝΕ – Παρουσίαση Ετήσιας Έκθεσης ▫ Ο Ελληνικός Ενεργειακός Τομέας 2023 –  DIPLOMATIC POINT">
            <a:extLst>
              <a:ext uri="{FF2B5EF4-FFF2-40B4-BE49-F238E27FC236}">
                <a16:creationId xmlns:a16="http://schemas.microsoft.com/office/drawing/2014/main" id="{293F1514-23A0-1382-19E9-4846705A81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3777" cy="875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0150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>
            <a:extLst>
              <a:ext uri="{FF2B5EF4-FFF2-40B4-BE49-F238E27FC236}">
                <a16:creationId xmlns:a16="http://schemas.microsoft.com/office/drawing/2014/main" id="{607262D3-ED85-11CD-2EED-6A549432A4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937"/>
            <a:ext cx="1547664" cy="875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Τίτλος 1">
            <a:extLst>
              <a:ext uri="{FF2B5EF4-FFF2-40B4-BE49-F238E27FC236}">
                <a16:creationId xmlns:a16="http://schemas.microsoft.com/office/drawing/2014/main" id="{D43AA737-CB58-0955-22AF-266AAE69722F}"/>
              </a:ext>
            </a:extLst>
          </p:cNvPr>
          <p:cNvSpPr txBox="1">
            <a:spLocks/>
          </p:cNvSpPr>
          <p:nvPr/>
        </p:nvSpPr>
        <p:spPr>
          <a:xfrm>
            <a:off x="1763688" y="156522"/>
            <a:ext cx="5904656" cy="68019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2000" b="1" dirty="0">
                <a:latin typeface="Calibri" panose="020F0502020204030204" pitchFamily="34" charset="0"/>
                <a:cs typeface="Calibri" panose="020F0502020204030204" pitchFamily="34" charset="0"/>
              </a:rPr>
              <a:t>Η εξέλιξη της εγκατεστημένης ισχύος προς το 2030 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0F27F86-26E6-0931-080E-E0887C33C9B1}"/>
              </a:ext>
            </a:extLst>
          </p:cNvPr>
          <p:cNvSpPr txBox="1"/>
          <p:nvPr/>
        </p:nvSpPr>
        <p:spPr>
          <a:xfrm>
            <a:off x="1187624" y="1400579"/>
            <a:ext cx="7632848" cy="4853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Σήμερα έχουμε εγκατεστημένη ισχύ ~16 </a:t>
            </a:r>
            <a:r>
              <a:rPr lang="en-US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 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ΑΠΕ στην Ελλάδα (ηλεκτρισμένα και με δηλώσεις ετοιμότητας), πλέον των μεγάλων υδροηλεκτρικών σταθμών και επιπλέον: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~+15 </a:t>
            </a:r>
            <a:r>
              <a:rPr lang="en-US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 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έργων ΑΠΕ με Όρους Σύνδεσης.</a:t>
            </a:r>
            <a:endParaRPr lang="en-US" sz="1600" dirty="0">
              <a:solidFill>
                <a:srgbClr val="22222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+ 2.4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 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βιομηχανικών </a:t>
            </a:r>
            <a:r>
              <a:rPr lang="en-US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PPAs</a:t>
            </a:r>
            <a:endParaRPr lang="el-GR" sz="1600" dirty="0">
              <a:solidFill>
                <a:srgbClr val="22222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~+45 </a:t>
            </a:r>
            <a:r>
              <a:rPr lang="en-US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 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αιτήσεων έργων ΑΠΕ στον </a:t>
            </a:r>
            <a:r>
              <a:rPr lang="el-GR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ΑΔΜΗΕ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που αναμένουν Όρους Σύνδεσης.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Πρόγραμμα για 2 </a:t>
            </a:r>
            <a:r>
              <a:rPr lang="en-US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 </a:t>
            </a:r>
            <a:r>
              <a:rPr lang="el-GR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υπεράκτιων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αιολικών πάρκων προς ανάπτυξη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&gt;100 </a:t>
            </a:r>
            <a:r>
              <a:rPr lang="en-US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 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έργων ΑΠΕ με Βεβαίωση Παραγωγού </a:t>
            </a:r>
            <a:r>
              <a:rPr lang="el-GR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ΡΑΑΕΥ</a:t>
            </a:r>
            <a:endParaRPr lang="el-GR" sz="1600" dirty="0">
              <a:solidFill>
                <a:srgbClr val="22222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Ισχύουν προγράμματα </a:t>
            </a:r>
            <a:r>
              <a:rPr lang="el-GR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αυτοπαραγωγής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χωρίς συνολική ποσόστωση.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εκτίμηση του νέου </a:t>
            </a:r>
            <a:r>
              <a:rPr lang="el-GR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ΕΣΕΚ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για τις εν λειτουργία ΑΠΕ το 2030 εμφανίζεται ιδιαίτερα μετριοπαθής, δεδομένης και της αστοχίας των προηγούμενων </a:t>
            </a:r>
            <a:r>
              <a:rPr lang="el-GR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ΕΣΕΚ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από το 2019 και μετά, που προέβλεπαν 7.7 </a:t>
            </a:r>
            <a:r>
              <a:rPr lang="en-US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 </a:t>
            </a:r>
            <a:r>
              <a:rPr lang="el-GR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φωτοβολταϊκά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το 2030, όταν σήμερα έχουμε περίπου 10 </a:t>
            </a:r>
            <a:r>
              <a:rPr lang="en-US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GW 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ο στόχος για το 2030 προσδιορίζεται στο </a:t>
            </a:r>
            <a:r>
              <a:rPr lang="el-GR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ΕΣΕΚ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στα 13.5 </a:t>
            </a:r>
            <a:r>
              <a:rPr lang="en-US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MW.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Επειδή οι στόχοι των </a:t>
            </a:r>
            <a:r>
              <a:rPr lang="el-GR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ΕΣΕΚ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δεν είναι δεσμευτικοί και δεν λειτουργούν ως «οροφές», μια ρεαλιστικότερη κατά την εκτίμηση μας εξέλιξη των ΑΠΕ για το 2030, περιλαμβανόμενων των βιομηχανικών </a:t>
            </a:r>
            <a:r>
              <a:rPr lang="en-US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PPAs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και της </a:t>
            </a:r>
            <a:r>
              <a:rPr lang="el-GR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αυτοπαραγωγής</a:t>
            </a:r>
            <a:r>
              <a:rPr lang="el-GR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είναι η κάτωθι:</a:t>
            </a:r>
          </a:p>
        </p:txBody>
      </p:sp>
      <p:pic>
        <p:nvPicPr>
          <p:cNvPr id="2050" name="Picture 2" descr="ΙΕΝΕ – Παρουσίαση Ετήσιας Έκθεσης ▫ Ο Ελληνικός Ενεργειακός Τομέας 2023 –  DIPLOMATIC POINT">
            <a:extLst>
              <a:ext uri="{FF2B5EF4-FFF2-40B4-BE49-F238E27FC236}">
                <a16:creationId xmlns:a16="http://schemas.microsoft.com/office/drawing/2014/main" id="{EBCACDEE-E68D-EBD8-30F0-61AD083B6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3777" cy="875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532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>
            <a:extLst>
              <a:ext uri="{FF2B5EF4-FFF2-40B4-BE49-F238E27FC236}">
                <a16:creationId xmlns:a16="http://schemas.microsoft.com/office/drawing/2014/main" id="{F35A3F99-BF0A-BA9E-536F-4F2C629738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937"/>
            <a:ext cx="1547664" cy="875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Τίτλος 1">
            <a:extLst>
              <a:ext uri="{FF2B5EF4-FFF2-40B4-BE49-F238E27FC236}">
                <a16:creationId xmlns:a16="http://schemas.microsoft.com/office/drawing/2014/main" id="{386A0DD3-FB2E-8439-FCEF-E0A399FEAF91}"/>
              </a:ext>
            </a:extLst>
          </p:cNvPr>
          <p:cNvSpPr txBox="1">
            <a:spLocks/>
          </p:cNvSpPr>
          <p:nvPr/>
        </p:nvSpPr>
        <p:spPr>
          <a:xfrm>
            <a:off x="1763688" y="156522"/>
            <a:ext cx="5904656" cy="680190"/>
          </a:xfrm>
          <a:prstGeom prst="rect">
            <a:avLst/>
          </a:prstGeom>
        </p:spPr>
        <p:txBody>
          <a:bodyPr anchor="ctr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2000" b="1" dirty="0">
                <a:latin typeface="Calibri" panose="020F0502020204030204" pitchFamily="34" charset="0"/>
                <a:cs typeface="Calibri" panose="020F0502020204030204" pitchFamily="34" charset="0"/>
              </a:rPr>
              <a:t>Εξέλιξη του μέσου κόστους αιολικών και επαγγελμ. Φ/Β για τον καταναλωτή στο ΔΣ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2" descr="ΙΕΝΕ – Παρουσίαση Ετήσιας Έκθεσης ▫ Ο Ελληνικός Ενεργειακός Τομέας 2023 –  DIPLOMATIC POINT">
            <a:extLst>
              <a:ext uri="{FF2B5EF4-FFF2-40B4-BE49-F238E27FC236}">
                <a16:creationId xmlns:a16="http://schemas.microsoft.com/office/drawing/2014/main" id="{7BD7E06B-EAEF-384A-958D-C09D2E70D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3777" cy="875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E30AA03B-1F68-A558-3873-8A091EC44E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5553" y="3717032"/>
            <a:ext cx="7980943" cy="250254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F6C6D0B0-58EB-49C7-9CAE-1AE3AF9B62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5553" y="1069697"/>
            <a:ext cx="7980943" cy="24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978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1808EF9C-D26A-858B-1F91-B0CE346A8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028" y="2575294"/>
            <a:ext cx="5605670" cy="1343770"/>
          </a:xfrm>
          <a:prstGeom prst="rect">
            <a:avLst/>
          </a:prstGeom>
        </p:spPr>
      </p:pic>
      <p:pic>
        <p:nvPicPr>
          <p:cNvPr id="4" name="Picture 5">
            <a:extLst>
              <a:ext uri="{FF2B5EF4-FFF2-40B4-BE49-F238E27FC236}">
                <a16:creationId xmlns:a16="http://schemas.microsoft.com/office/drawing/2014/main" id="{0E28FD72-090D-BC1C-E669-2D0B6ED368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937"/>
            <a:ext cx="1547664" cy="875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Τίτλος 1">
            <a:extLst>
              <a:ext uri="{FF2B5EF4-FFF2-40B4-BE49-F238E27FC236}">
                <a16:creationId xmlns:a16="http://schemas.microsoft.com/office/drawing/2014/main" id="{1C226AFA-CB1B-9F62-3A9F-437CB644DB24}"/>
              </a:ext>
            </a:extLst>
          </p:cNvPr>
          <p:cNvSpPr txBox="1">
            <a:spLocks/>
          </p:cNvSpPr>
          <p:nvPr/>
        </p:nvSpPr>
        <p:spPr>
          <a:xfrm>
            <a:off x="1763688" y="156522"/>
            <a:ext cx="5904656" cy="680190"/>
          </a:xfrm>
          <a:prstGeom prst="rect">
            <a:avLst/>
          </a:prstGeom>
        </p:spPr>
        <p:txBody>
          <a:bodyPr anchor="ctr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2000" b="1" dirty="0">
                <a:latin typeface="Calibri" panose="020F0502020204030204" pitchFamily="34" charset="0"/>
                <a:cs typeface="Calibri" panose="020F0502020204030204" pitchFamily="34" charset="0"/>
              </a:rPr>
              <a:t>Εξέλιξη του μέσου κόστους αιολικών και επαγγελμ. Φ/Β για τον καταναλωτή στο ΔΣ 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Οβάλ 11">
            <a:extLst>
              <a:ext uri="{FF2B5EF4-FFF2-40B4-BE49-F238E27FC236}">
                <a16:creationId xmlns:a16="http://schemas.microsoft.com/office/drawing/2014/main" id="{E83F78BE-19E6-AC03-80A7-15B44C143BF2}"/>
              </a:ext>
            </a:extLst>
          </p:cNvPr>
          <p:cNvSpPr/>
          <p:nvPr/>
        </p:nvSpPr>
        <p:spPr>
          <a:xfrm>
            <a:off x="3634431" y="3470678"/>
            <a:ext cx="1875138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Διάγραμμα ροής: Διάτρητη ταινία 12">
            <a:extLst>
              <a:ext uri="{FF2B5EF4-FFF2-40B4-BE49-F238E27FC236}">
                <a16:creationId xmlns:a16="http://schemas.microsoft.com/office/drawing/2014/main" id="{EA0AD934-EC07-CB69-B356-23B4EF34CC76}"/>
              </a:ext>
            </a:extLst>
          </p:cNvPr>
          <p:cNvSpPr/>
          <p:nvPr/>
        </p:nvSpPr>
        <p:spPr>
          <a:xfrm>
            <a:off x="6500150" y="2775471"/>
            <a:ext cx="2336388" cy="1567801"/>
          </a:xfrm>
          <a:prstGeom prst="flowChartPunchedTape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b="1" dirty="0">
                <a:latin typeface="Calibri" panose="020F0502020204030204" pitchFamily="34" charset="0"/>
                <a:cs typeface="Calibri" panose="020F0502020204030204" pitchFamily="34" charset="0"/>
              </a:rPr>
              <a:t>Μέσο κόστος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400" b="1" dirty="0">
                <a:latin typeface="Calibri" panose="020F0502020204030204" pitchFamily="34" charset="0"/>
                <a:cs typeface="Calibri" panose="020F0502020204030204" pitchFamily="34" charset="0"/>
              </a:rPr>
              <a:t>αιολικών και </a:t>
            </a:r>
            <a:r>
              <a:rPr lang="el-GR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επαγγελμ</a:t>
            </a:r>
            <a:r>
              <a:rPr lang="el-GR" sz="1400" b="1" dirty="0">
                <a:latin typeface="Calibri" panose="020F0502020204030204" pitchFamily="34" charset="0"/>
                <a:cs typeface="Calibri" panose="020F0502020204030204" pitchFamily="34" charset="0"/>
              </a:rPr>
              <a:t> Φ/Β για τον καταναλωτή στα ~9,7 λεπτά/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KWh</a:t>
            </a:r>
            <a:endParaRPr lang="el-GR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Βέλος: Κάτω 13">
            <a:extLst>
              <a:ext uri="{FF2B5EF4-FFF2-40B4-BE49-F238E27FC236}">
                <a16:creationId xmlns:a16="http://schemas.microsoft.com/office/drawing/2014/main" id="{332E1BC6-F18B-1213-5043-03DD64D34482}"/>
              </a:ext>
            </a:extLst>
          </p:cNvPr>
          <p:cNvSpPr/>
          <p:nvPr/>
        </p:nvSpPr>
        <p:spPr>
          <a:xfrm rot="16200000">
            <a:off x="5871186" y="3322033"/>
            <a:ext cx="130373" cy="787703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F9EDE13-3C52-318E-96B7-F799A841221A}"/>
              </a:ext>
            </a:extLst>
          </p:cNvPr>
          <p:cNvSpPr txBox="1"/>
          <p:nvPr/>
        </p:nvSpPr>
        <p:spPr>
          <a:xfrm>
            <a:off x="1007604" y="4702195"/>
            <a:ext cx="7992888" cy="1900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Προσθέτοντας και τα μικρά υδροηλεκτρικά καθώς και τις υπόλοιπες αλλά ακριβότερες τεχνολογίες, Βιομάζα, Βιοαέριο,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ΣΗΘΥΑ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και οικιακά Φ/Β, το μέσο κόστος όλων των ΑΠΕ και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ΣΗΘΥΑ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για τον καταναλωτή προσεγγίζει τα ~10,5 - 10,</a:t>
            </a:r>
            <a:r>
              <a:rPr lang="en-US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λεπτά/</a:t>
            </a:r>
            <a:r>
              <a:rPr lang="en-US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kWh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l-GR" sz="1400" dirty="0">
              <a:solidFill>
                <a:srgbClr val="22222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l-GR" sz="1400" i="1" u="sng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Σημείωση</a:t>
            </a:r>
            <a:r>
              <a:rPr lang="el-GR" sz="1400" i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 Η τρέχουσα εγκατεστημένη ισχύς αιολικών και </a:t>
            </a:r>
            <a:r>
              <a:rPr lang="el-GR" sz="1400" i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φωτοβολταϊκών</a:t>
            </a:r>
            <a:r>
              <a:rPr lang="el-GR" sz="1400" i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πηγάζει συνδυαστικά από στοιχεία των διαχειριστών </a:t>
            </a:r>
            <a:r>
              <a:rPr lang="el-GR" sz="1400" i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ΑΔΜΗΕ</a:t>
            </a:r>
            <a:r>
              <a:rPr lang="el-GR" sz="1400" i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l-GR" sz="1400" i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ΔΕΔΔΗΕ</a:t>
            </a:r>
            <a:r>
              <a:rPr lang="el-GR" sz="1400" i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και των φορέων των τεχνολογιών αυτών και όχι αποκλειστικά του δελτίου </a:t>
            </a:r>
            <a:r>
              <a:rPr lang="el-GR" sz="1400" i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ΔΑΠΕΕΠ</a:t>
            </a:r>
            <a:r>
              <a:rPr lang="el-GR" sz="1400" i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ένεκα χρονικής υστέρησης στην αποτύπωση. </a:t>
            </a:r>
          </a:p>
        </p:txBody>
      </p:sp>
      <p:pic>
        <p:nvPicPr>
          <p:cNvPr id="16" name="Picture 2" descr="ΙΕΝΕ – Παρουσίαση Ετήσιας Έκθεσης ▫ Ο Ελληνικός Ενεργειακός Τομέας 2023 –  DIPLOMATIC POINT">
            <a:extLst>
              <a:ext uri="{FF2B5EF4-FFF2-40B4-BE49-F238E27FC236}">
                <a16:creationId xmlns:a16="http://schemas.microsoft.com/office/drawing/2014/main" id="{272F90D4-092F-09DB-1B2D-8F5C90A87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3777" cy="875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Εικόνα 1">
            <a:extLst>
              <a:ext uri="{FF2B5EF4-FFF2-40B4-BE49-F238E27FC236}">
                <a16:creationId xmlns:a16="http://schemas.microsoft.com/office/drawing/2014/main" id="{7E13D5B7-7A82-078B-3649-F29E90B443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8261" y="1092429"/>
            <a:ext cx="3985787" cy="1396439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7762FAC2-61E4-5888-4F6B-05E0636B065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99385" y="1092428"/>
            <a:ext cx="3985789" cy="139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808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9CA00B59-FDF2-FBA6-8DEC-F1E666E668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1502" y="3434455"/>
            <a:ext cx="6170279" cy="3344770"/>
          </a:xfrm>
          <a:prstGeom prst="rect">
            <a:avLst/>
          </a:prstGeom>
        </p:spPr>
      </p:pic>
      <p:pic>
        <p:nvPicPr>
          <p:cNvPr id="4" name="Picture 5">
            <a:extLst>
              <a:ext uri="{FF2B5EF4-FFF2-40B4-BE49-F238E27FC236}">
                <a16:creationId xmlns:a16="http://schemas.microsoft.com/office/drawing/2014/main" id="{B19E8684-20EB-6794-B514-D67F52EF6B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937"/>
            <a:ext cx="1547664" cy="875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Τίτλος 1">
            <a:extLst>
              <a:ext uri="{FF2B5EF4-FFF2-40B4-BE49-F238E27FC236}">
                <a16:creationId xmlns:a16="http://schemas.microsoft.com/office/drawing/2014/main" id="{C00CFB9C-0CC9-1F84-2247-3AFD8E4CB359}"/>
              </a:ext>
            </a:extLst>
          </p:cNvPr>
          <p:cNvSpPr txBox="1">
            <a:spLocks/>
          </p:cNvSpPr>
          <p:nvPr/>
        </p:nvSpPr>
        <p:spPr>
          <a:xfrm>
            <a:off x="1763688" y="156522"/>
            <a:ext cx="5904656" cy="680190"/>
          </a:xfrm>
          <a:prstGeom prst="rect">
            <a:avLst/>
          </a:prstGeom>
        </p:spPr>
        <p:txBody>
          <a:bodyPr anchor="ctr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2000" b="1" dirty="0">
                <a:latin typeface="Calibri" panose="020F0502020204030204" pitchFamily="34" charset="0"/>
                <a:cs typeface="Calibri" panose="020F0502020204030204" pitchFamily="34" charset="0"/>
              </a:rPr>
              <a:t>Εξέλιξη του μέσου κόστους αιολικών και επαγγελμ. Φ/Β για τον καταναλωτή στο ΔΣ 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Σταυρός 9">
            <a:extLst>
              <a:ext uri="{FF2B5EF4-FFF2-40B4-BE49-F238E27FC236}">
                <a16:creationId xmlns:a16="http://schemas.microsoft.com/office/drawing/2014/main" id="{6D8BFC6C-BA08-DAEC-B449-B1557A778486}"/>
              </a:ext>
            </a:extLst>
          </p:cNvPr>
          <p:cNvSpPr/>
          <p:nvPr/>
        </p:nvSpPr>
        <p:spPr>
          <a:xfrm>
            <a:off x="5401557" y="4672225"/>
            <a:ext cx="360040" cy="360040"/>
          </a:xfrm>
          <a:prstGeom prst="plus">
            <a:avLst>
              <a:gd name="adj" fmla="val 4717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βάλ 10">
            <a:extLst>
              <a:ext uri="{FF2B5EF4-FFF2-40B4-BE49-F238E27FC236}">
                <a16:creationId xmlns:a16="http://schemas.microsoft.com/office/drawing/2014/main" id="{9E133845-85F9-8A0D-0578-E4D41A71CDB7}"/>
              </a:ext>
            </a:extLst>
          </p:cNvPr>
          <p:cNvSpPr/>
          <p:nvPr/>
        </p:nvSpPr>
        <p:spPr>
          <a:xfrm>
            <a:off x="5436096" y="4725144"/>
            <a:ext cx="290962" cy="2542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Picture 2" descr="ΙΕΝΕ – Παρουσίαση Ετήσιας Έκθεσης ▫ Ο Ελληνικός Ενεργειακός Τομέας 2023 –  DIPLOMATIC POINT">
            <a:extLst>
              <a:ext uri="{FF2B5EF4-FFF2-40B4-BE49-F238E27FC236}">
                <a16:creationId xmlns:a16="http://schemas.microsoft.com/office/drawing/2014/main" id="{6BA2CA6B-A2CB-0C4F-E781-6B97E1AD02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3777" cy="875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Εικόνα 1">
            <a:extLst>
              <a:ext uri="{FF2B5EF4-FFF2-40B4-BE49-F238E27FC236}">
                <a16:creationId xmlns:a16="http://schemas.microsoft.com/office/drawing/2014/main" id="{7DF2A597-14D7-A542-EDF6-78217997FD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3608" y="940250"/>
            <a:ext cx="3888432" cy="2488750"/>
          </a:xfrm>
          <a:prstGeom prst="rect">
            <a:avLst/>
          </a:prstGeom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1D5D821A-EB4C-A059-C452-42840952B8E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15263" y="940250"/>
            <a:ext cx="4063265" cy="248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854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3D545B96-ECDE-949C-6B50-A05616A8B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643306"/>
            <a:ext cx="7990777" cy="2721798"/>
          </a:xfrm>
          <a:prstGeom prst="rect">
            <a:avLst/>
          </a:prstGeom>
        </p:spPr>
      </p:pic>
      <p:pic>
        <p:nvPicPr>
          <p:cNvPr id="4" name="Picture 5">
            <a:extLst>
              <a:ext uri="{FF2B5EF4-FFF2-40B4-BE49-F238E27FC236}">
                <a16:creationId xmlns:a16="http://schemas.microsoft.com/office/drawing/2014/main" id="{EF929A3F-7CE1-A791-F03C-76777D5D1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937"/>
            <a:ext cx="1547664" cy="875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Τίτλος 1">
            <a:extLst>
              <a:ext uri="{FF2B5EF4-FFF2-40B4-BE49-F238E27FC236}">
                <a16:creationId xmlns:a16="http://schemas.microsoft.com/office/drawing/2014/main" id="{D9738DE9-E6CE-EAAA-26B2-496954F44694}"/>
              </a:ext>
            </a:extLst>
          </p:cNvPr>
          <p:cNvSpPr txBox="1">
            <a:spLocks/>
          </p:cNvSpPr>
          <p:nvPr/>
        </p:nvSpPr>
        <p:spPr>
          <a:xfrm>
            <a:off x="1763688" y="156522"/>
            <a:ext cx="5904656" cy="680190"/>
          </a:xfrm>
          <a:prstGeom prst="rect">
            <a:avLst/>
          </a:prstGeom>
        </p:spPr>
        <p:txBody>
          <a:bodyPr anchor="ctr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2000" b="1" dirty="0">
                <a:latin typeface="Calibri" panose="020F0502020204030204" pitchFamily="34" charset="0"/>
                <a:cs typeface="Calibri" panose="020F0502020204030204" pitchFamily="34" charset="0"/>
              </a:rPr>
              <a:t>Προβλέψεις για την εξέλιξη της εγκατεστημένης ισχύος προς το 2030 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2" descr="ΙΕΝΕ – Παρουσίαση Ετήσιας Έκθεσης ▫ Ο Ελληνικός Ενεργειακός Τομέας 2023 –  DIPLOMATIC POINT">
            <a:extLst>
              <a:ext uri="{FF2B5EF4-FFF2-40B4-BE49-F238E27FC236}">
                <a16:creationId xmlns:a16="http://schemas.microsoft.com/office/drawing/2014/main" id="{7B49BBEC-1278-D27B-EA0D-63D95340E4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3777" cy="875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6328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5A872146-B55A-91C8-D5F8-E4826D7974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937"/>
            <a:ext cx="1547664" cy="875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Τίτλος 1">
            <a:extLst>
              <a:ext uri="{FF2B5EF4-FFF2-40B4-BE49-F238E27FC236}">
                <a16:creationId xmlns:a16="http://schemas.microsoft.com/office/drawing/2014/main" id="{4FFEC05F-A3EC-392A-DD01-17E26EE64253}"/>
              </a:ext>
            </a:extLst>
          </p:cNvPr>
          <p:cNvSpPr txBox="1">
            <a:spLocks/>
          </p:cNvSpPr>
          <p:nvPr/>
        </p:nvSpPr>
        <p:spPr>
          <a:xfrm>
            <a:off x="1763688" y="156522"/>
            <a:ext cx="5904656" cy="680190"/>
          </a:xfrm>
          <a:prstGeom prst="rect">
            <a:avLst/>
          </a:prstGeom>
        </p:spPr>
        <p:txBody>
          <a:bodyPr anchor="ctr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2000" b="1" dirty="0">
                <a:latin typeface="Calibri" panose="020F0502020204030204" pitchFamily="34" charset="0"/>
                <a:cs typeface="Calibri" panose="020F0502020204030204" pitchFamily="34" charset="0"/>
              </a:rPr>
              <a:t>Προβλέψεις για την εξέλιξη της δυναμικότητας ΑΠΕ προς το 2030 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09D4C3-E07C-C5BB-8F48-4555FFA304E4}"/>
              </a:ext>
            </a:extLst>
          </p:cNvPr>
          <p:cNvSpPr txBox="1"/>
          <p:nvPr/>
        </p:nvSpPr>
        <p:spPr>
          <a:xfrm>
            <a:off x="1151112" y="5229200"/>
            <a:ext cx="7992888" cy="87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l-GR" sz="1200" i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Δ.Σ</a:t>
            </a:r>
            <a:r>
              <a:rPr lang="el-GR" sz="1200" i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.= Διασυνδεδεμένο </a:t>
            </a:r>
            <a:r>
              <a:rPr lang="el-GR" sz="1200" i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Σύστημα και Δίκτυο</a:t>
            </a:r>
          </a:p>
          <a:p>
            <a:pPr algn="just">
              <a:lnSpc>
                <a:spcPct val="107000"/>
              </a:lnSpc>
            </a:pPr>
            <a:r>
              <a:rPr lang="el-GR" sz="1200" i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Η.Ε.= Ηλεκτρική Ενέργεια</a:t>
            </a:r>
          </a:p>
          <a:p>
            <a:pPr algn="just">
              <a:lnSpc>
                <a:spcPct val="107000"/>
              </a:lnSpc>
            </a:pPr>
            <a:r>
              <a:rPr lang="el-GR" sz="1200" i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*Περιλαμβάνεται και η ενέργεια έργων σχημάτων </a:t>
            </a:r>
            <a:r>
              <a:rPr lang="el-GR" sz="1200" i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αυτοπαραγωγής</a:t>
            </a:r>
            <a:r>
              <a:rPr lang="el-GR" sz="1200" i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εγκατεστημένης ισχύος &lt;400 </a:t>
            </a:r>
            <a:r>
              <a:rPr lang="en-US" sz="1200" i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KW</a:t>
            </a:r>
            <a:r>
              <a:rPr lang="el-GR" sz="1200" i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καθώς και των </a:t>
            </a:r>
            <a:r>
              <a:rPr lang="en-US" sz="1200" i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zero feed-in</a:t>
            </a:r>
            <a:r>
              <a:rPr lang="el-GR" sz="1200" i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94DCB6B2-834A-E90E-F77A-F4D1083C06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370240"/>
            <a:ext cx="8100392" cy="3647585"/>
          </a:xfrm>
          <a:prstGeom prst="rect">
            <a:avLst/>
          </a:prstGeom>
        </p:spPr>
      </p:pic>
      <p:pic>
        <p:nvPicPr>
          <p:cNvPr id="3" name="Picture 2" descr="ΙΕΝΕ – Παρουσίαση Ετήσιας Έκθεσης ▫ Ο Ελληνικός Ενεργειακός Τομέας 2023 –  DIPLOMATIC POINT">
            <a:extLst>
              <a:ext uri="{FF2B5EF4-FFF2-40B4-BE49-F238E27FC236}">
                <a16:creationId xmlns:a16="http://schemas.microsoft.com/office/drawing/2014/main" id="{E8B5FE02-26F4-7711-2E02-1624AEBE1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3777" cy="875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598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>
            <a:extLst>
              <a:ext uri="{FF2B5EF4-FFF2-40B4-BE49-F238E27FC236}">
                <a16:creationId xmlns:a16="http://schemas.microsoft.com/office/drawing/2014/main" id="{F12E2177-83E0-AEB8-978F-66603ACAA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937"/>
            <a:ext cx="1547664" cy="875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Τίτλος 1">
            <a:extLst>
              <a:ext uri="{FF2B5EF4-FFF2-40B4-BE49-F238E27FC236}">
                <a16:creationId xmlns:a16="http://schemas.microsoft.com/office/drawing/2014/main" id="{8177EC05-F0EF-8A76-FA12-A4C0D8C35D37}"/>
              </a:ext>
            </a:extLst>
          </p:cNvPr>
          <p:cNvSpPr txBox="1">
            <a:spLocks/>
          </p:cNvSpPr>
          <p:nvPr/>
        </p:nvSpPr>
        <p:spPr>
          <a:xfrm>
            <a:off x="1475656" y="156522"/>
            <a:ext cx="6192688" cy="68019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2000" b="1" dirty="0">
                <a:latin typeface="Calibri" panose="020F0502020204030204" pitchFamily="34" charset="0"/>
                <a:cs typeface="Calibri" panose="020F0502020204030204" pitchFamily="34" charset="0"/>
              </a:rPr>
              <a:t>Εκτίμηση εξέλιξης περικοπών ΑΠΕ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BE2DCE-4F78-821A-BA1F-9E19F7D57305}"/>
              </a:ext>
            </a:extLst>
          </p:cNvPr>
          <p:cNvSpPr txBox="1"/>
          <p:nvPr/>
        </p:nvSpPr>
        <p:spPr>
          <a:xfrm>
            <a:off x="1115616" y="5220950"/>
            <a:ext cx="7813376" cy="1106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Επειδή δεν πρόκειται αλλά ούτε και δύναται να υπάρξει πλήρης-τέλεια αποθήκευση, οι περικοπές προς το 2030 εκτιμώνται ακόμη μεγαλύτερες.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Σημαντικό ρόλο για την άμβλυνση ή περαιτέρω επίταση τους θα παίξει και η εξέλιξη της ζήτησης, την οποία πάντως τα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ΕΣΕΚ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διαχρονικά μέχρι σήμερα έχουν συστηματικά υπερεκτιμήσει.</a:t>
            </a:r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6AE3803E-22B7-743E-4D01-ED87DA0AC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6012" y="1185252"/>
            <a:ext cx="5230324" cy="3842234"/>
          </a:xfrm>
          <a:prstGeom prst="rect">
            <a:avLst/>
          </a:prstGeom>
        </p:spPr>
      </p:pic>
      <p:pic>
        <p:nvPicPr>
          <p:cNvPr id="2" name="Picture 2" descr="ΙΕΝΕ – Παρουσίαση Ετήσιας Έκθεσης ▫ Ο Ελληνικός Ενεργειακός Τομέας 2023 –  DIPLOMATIC POINT">
            <a:extLst>
              <a:ext uri="{FF2B5EF4-FFF2-40B4-BE49-F238E27FC236}">
                <a16:creationId xmlns:a16="http://schemas.microsoft.com/office/drawing/2014/main" id="{11A26D40-4F25-1E04-981B-257BA58B1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3777" cy="875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0700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>
            <a:extLst>
              <a:ext uri="{FF2B5EF4-FFF2-40B4-BE49-F238E27FC236}">
                <a16:creationId xmlns:a16="http://schemas.microsoft.com/office/drawing/2014/main" id="{003169EA-554C-1CE4-697A-662711C8CF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7937"/>
            <a:ext cx="1547664" cy="875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Τίτλος 1">
            <a:extLst>
              <a:ext uri="{FF2B5EF4-FFF2-40B4-BE49-F238E27FC236}">
                <a16:creationId xmlns:a16="http://schemas.microsoft.com/office/drawing/2014/main" id="{F0C45366-6CD3-C9FC-9F49-EBBB125CA0BE}"/>
              </a:ext>
            </a:extLst>
          </p:cNvPr>
          <p:cNvSpPr txBox="1">
            <a:spLocks/>
          </p:cNvSpPr>
          <p:nvPr/>
        </p:nvSpPr>
        <p:spPr>
          <a:xfrm>
            <a:off x="1475656" y="156522"/>
            <a:ext cx="6192688" cy="68019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2000" b="1" dirty="0">
                <a:latin typeface="Calibri" panose="020F0502020204030204" pitchFamily="34" charset="0"/>
                <a:cs typeface="Calibri" panose="020F0502020204030204" pitchFamily="34" charset="0"/>
              </a:rPr>
              <a:t>Ως κατακλείδα - 1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6A4C31-C1F5-2940-9BF4-DD49C09382BC}"/>
              </a:ext>
            </a:extLst>
          </p:cNvPr>
          <p:cNvSpPr txBox="1"/>
          <p:nvPr/>
        </p:nvSpPr>
        <p:spPr>
          <a:xfrm>
            <a:off x="1043608" y="1196752"/>
            <a:ext cx="7992888" cy="5205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Το μέσο κόστος για τον καταναλωτή από αιολικά και επαγγελματικά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φωτοβολταϊκά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διαμορφώνεται στα ~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9,7 λεπτά/</a:t>
            </a:r>
            <a:r>
              <a:rPr lang="en-US" sz="14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KWh</a:t>
            </a:r>
            <a:r>
              <a:rPr lang="en-US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ενώ προσθέτοντας και τα μικρά υδροηλεκτρικά καθώς και τις υπόλοιπες αλλά ακριβότερες τεχνολογίες της Βιομάζας, Βιοαερίου,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ΣΗΘΥΑ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και οικιακών Φ/Β,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το μέσο κόστος όλων των ΑΠΕ και </a:t>
            </a:r>
            <a:r>
              <a:rPr lang="el-GR" sz="14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ΣΗΘΥΑ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για τον καταναλωτή προσεγγίζει οριακά τα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~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10,</a:t>
            </a:r>
            <a:r>
              <a:rPr lang="en-US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λεπτά/</a:t>
            </a:r>
            <a:r>
              <a:rPr lang="en-US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kWh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καταναλωτής για ρεύμα </a:t>
            </a:r>
            <a:r>
              <a:rPr lang="en-US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ανταγωνιστικό σκέλος λογαριασμών) πληρώνει ~15 λεπτά/</a:t>
            </a:r>
            <a:r>
              <a:rPr lang="en-US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kWh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συν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μεσοσταθμικά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άλλα 1,2 λεπτά/</a:t>
            </a:r>
            <a:r>
              <a:rPr lang="en-US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kWh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ΕΤΜΕΑΡ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Επειδή οι ΑΠΕ αφορούν το ~50% των </a:t>
            </a:r>
            <a:r>
              <a:rPr lang="en-US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kWh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για τις οποίες πληρώνεται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ΕΤΜΕΑΡ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το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ΕΤΜΕΑΡ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ανηγμένο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ανά </a:t>
            </a:r>
            <a:r>
              <a:rPr lang="en-US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kWh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ΑΠΕ προκύπτει στα 2,4 λεπτά/</a:t>
            </a:r>
            <a:r>
              <a:rPr lang="en-US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kWh. 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Συνεπώς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καταναλωτής «στέλνει» για ΑΠΕ συνολικά 15+2,4= 17,4 λεπτά/</a:t>
            </a:r>
            <a:r>
              <a:rPr lang="en-US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kWh.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Παρότι ο καταναλωτής πληρώνει στην Προμήθεια για ΑΠΕ 17,4 λεπτά/</a:t>
            </a:r>
            <a:r>
              <a:rPr lang="en-US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kWh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ενώ το κόστος τους είναι στα 10,7 λεπτά/</a:t>
            </a:r>
            <a:r>
              <a:rPr lang="en-US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kWh,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εντούτοις ο Ειδικός Λογαριασμός ΑΠΕ εμφανίζει έλλειμμα.  Αιτία οι πολύ χαμηλές, κάτω του κόστους,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χονδρεμπορικές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τιμές που διαμορφώνονται την ώρα κορύφωσης των ΑΠΕ και στις οποίες αγοράζουν οι Προμηθευτές την ενέργεια τους.  Οι πολύ χαμηλές αυτές τιμές ζημιώνουν τ</a:t>
            </a:r>
            <a:r>
              <a:rPr lang="en-US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ν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ΕΛΑΠΕ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(φαινόμενο </a:t>
            </a:r>
            <a:r>
              <a:rPr lang="en-US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merit order effect)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και καλείται το </a:t>
            </a:r>
            <a:r>
              <a:rPr lang="el-GR" sz="14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ΕΤΜΕΑΡ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να καλύψει τη διαφορά</a:t>
            </a:r>
            <a:r>
              <a:rPr lang="en-US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Με τον τρόπο αυτό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οι ΑΠΕ επιδοτούν συστηματικά την Προμήθεια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   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Διαμορφώνονται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συνθήκες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συστημικής παραγωγικής </a:t>
            </a:r>
            <a:r>
              <a:rPr lang="el-GR" sz="14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υπερδυναμικότητας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ως προς την τελική ζήτηση ηλεκτρικής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ενέργειας σε ετήσια βάση. Κάτι τέτοιο δεν μπορεί να θεραπευτεί από την αποθήκευση ή τα δίκτυα.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Τα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προγράμματα </a:t>
            </a:r>
            <a:r>
              <a:rPr lang="el-GR" sz="1400" b="1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αυτοπαραγωγής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επιτείνουν το πρόβλημα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της έλλειψης ζήτησης/υπερπαραγωγής.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1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αποθήκευση μόνο ετεροχρονίζει </a:t>
            </a:r>
            <a:r>
              <a:rPr lang="el-GR" sz="1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(μεταφέρει) την έγχυση της παραγωγής σε άλλες ώρες αλλά δεν αυξάνει την ετήσια κατανάλωση.</a:t>
            </a:r>
          </a:p>
        </p:txBody>
      </p:sp>
      <p:pic>
        <p:nvPicPr>
          <p:cNvPr id="2" name="Picture 2" descr="ΙΕΝΕ – Παρουσίαση Ετήσιας Έκθεσης ▫ Ο Ελληνικός Ενεργειακός Τομέας 2023 –  DIPLOMATIC POINT">
            <a:extLst>
              <a:ext uri="{FF2B5EF4-FFF2-40B4-BE49-F238E27FC236}">
                <a16:creationId xmlns:a16="http://schemas.microsoft.com/office/drawing/2014/main" id="{C7F079C3-EB29-F012-4218-971A2BC728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3777" cy="875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071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25436</TotalTime>
  <Words>1077</Words>
  <Application>Microsoft Office PowerPoint</Application>
  <PresentationFormat>Προβολή στην οθόνη (4:3)</PresentationFormat>
  <Paragraphs>59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9" baseType="lpstr">
      <vt:lpstr>Arial</vt:lpstr>
      <vt:lpstr>Calibri</vt:lpstr>
      <vt:lpstr>Corbel</vt:lpstr>
      <vt:lpstr>Gill Sans MT</vt:lpstr>
      <vt:lpstr>Verdana</vt:lpstr>
      <vt:lpstr>Wingdings</vt:lpstr>
      <vt:lpstr>Wingdings 2</vt:lpstr>
      <vt:lpstr>Ηλιοστάσιο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Λειτουργία Ελληνικής Αγοράς Ηλεκτρικής Ενέργειας</dc:title>
  <dc:creator>Στέλιος Λουμάκης</dc:creator>
  <cp:lastModifiedBy>Stelios Loumakis</cp:lastModifiedBy>
  <cp:revision>537</cp:revision>
  <dcterms:created xsi:type="dcterms:W3CDTF">2015-06-12T06:08:12Z</dcterms:created>
  <dcterms:modified xsi:type="dcterms:W3CDTF">2024-11-03T13:57:44Z</dcterms:modified>
</cp:coreProperties>
</file>